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oppins"/>
      <p:regular r:id="rId17"/>
      <p:bold r:id="rId18"/>
      <p:italic r:id="rId19"/>
      <p:boldItalic r:id="rId20"/>
    </p:embeddedFont>
    <p:embeddedFont>
      <p:font typeface="Helvetica Neue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11" Type="http://schemas.openxmlformats.org/officeDocument/2006/relationships/slide" Target="slides/slide6.xml"/><Relationship Id="rId22" Type="http://schemas.openxmlformats.org/officeDocument/2006/relationships/font" Target="fonts/HelveticaNeue-bold.fntdata"/><Relationship Id="rId10" Type="http://schemas.openxmlformats.org/officeDocument/2006/relationships/slide" Target="slides/slide5.xml"/><Relationship Id="rId21" Type="http://schemas.openxmlformats.org/officeDocument/2006/relationships/font" Target="fonts/HelveticaNeue-regular.fntdata"/><Relationship Id="rId13" Type="http://schemas.openxmlformats.org/officeDocument/2006/relationships/slide" Target="slides/slide8.xml"/><Relationship Id="rId24" Type="http://schemas.openxmlformats.org/officeDocument/2006/relationships/font" Target="fonts/HelveticaNeue-boldItalic.fntdata"/><Relationship Id="rId12" Type="http://schemas.openxmlformats.org/officeDocument/2006/relationships/slide" Target="slides/slide7.xml"/><Relationship Id="rId23" Type="http://schemas.openxmlformats.org/officeDocument/2006/relationships/font" Target="fonts/HelveticaNeue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oppins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oppins-italic.fntdata"/><Relationship Id="rId6" Type="http://schemas.openxmlformats.org/officeDocument/2006/relationships/slide" Target="slides/slide1.xml"/><Relationship Id="rId18" Type="http://schemas.openxmlformats.org/officeDocument/2006/relationships/font" Target="fonts/Poppi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5dd7cdd59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5dd7cdd59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5dd7cdd59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5dd7cdd59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8d78b2327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8d78b2327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8d78b2327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8d78b2327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5f95e47e0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5f95e47e0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5dd7cdd59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5dd7cdd59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=correct labels, *100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dd7cdd5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dd7cdd5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8d78b23272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8d78b23272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5dd7cdd59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5dd7cdd59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5dd7cdd59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5dd7cdd59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19.png"/><Relationship Id="rId6" Type="http://schemas.openxmlformats.org/officeDocument/2006/relationships/image" Target="../media/image1.png"/><Relationship Id="rId7" Type="http://schemas.openxmlformats.org/officeDocument/2006/relationships/image" Target="../media/image4.png"/><Relationship Id="rId8" Type="http://schemas.openxmlformats.org/officeDocument/2006/relationships/hyperlink" Target="https://www.reviewjournal.com/entertainment/celebrity/martin-scorsese-on-appeal-of-wise-guys-new-film-the-irishman-1902547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519175" y="1706975"/>
            <a:ext cx="46530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400">
                <a:latin typeface="Poppins"/>
                <a:ea typeface="Poppins"/>
                <a:cs typeface="Poppins"/>
                <a:sym typeface="Poppins"/>
              </a:rPr>
              <a:t>Netflix Data </a:t>
            </a:r>
            <a:endParaRPr b="1" sz="4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400">
                <a:latin typeface="Poppins"/>
                <a:ea typeface="Poppins"/>
                <a:cs typeface="Poppins"/>
                <a:sym typeface="Poppins"/>
              </a:rPr>
              <a:t>Analysis</a:t>
            </a:r>
            <a:endParaRPr b="1" sz="44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29896" l="34869" r="34992" t="29964"/>
          <a:stretch/>
        </p:blipFill>
        <p:spPr>
          <a:xfrm>
            <a:off x="5368825" y="0"/>
            <a:ext cx="3861648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125" y="115300"/>
            <a:ext cx="1503521" cy="1025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 txBox="1"/>
          <p:nvPr/>
        </p:nvSpPr>
        <p:spPr>
          <a:xfrm>
            <a:off x="1469750" y="4468325"/>
            <a:ext cx="5769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Netflix </a:t>
            </a:r>
            <a:r>
              <a:rPr lang="en-GB" sz="1100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should host more </a:t>
            </a:r>
            <a:r>
              <a:rPr b="1" lang="en-GB" sz="11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‘Crime’</a:t>
            </a:r>
            <a:r>
              <a:rPr lang="en-GB" sz="1100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themed movies to boost their </a:t>
            </a:r>
            <a:r>
              <a:rPr b="1" lang="en-GB" sz="1100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average IMDB ratings.</a:t>
            </a:r>
            <a:endParaRPr b="1" sz="1100"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7" name="Google Shape;2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5950" y="1049025"/>
            <a:ext cx="2745103" cy="2721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0305" y="1049025"/>
            <a:ext cx="2745103" cy="2721488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2"/>
          <p:cNvSpPr txBox="1"/>
          <p:nvPr/>
        </p:nvSpPr>
        <p:spPr>
          <a:xfrm>
            <a:off x="489350" y="92825"/>
            <a:ext cx="7730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Helvetica Neue"/>
                <a:ea typeface="Helvetica Neue"/>
                <a:cs typeface="Helvetica Neue"/>
                <a:sym typeface="Helvetica Neue"/>
              </a:rPr>
              <a:t>Comparison between description of lower and higher rated movies</a:t>
            </a:r>
            <a:endParaRPr b="1"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0" name="Google Shape;230;p22"/>
          <p:cNvSpPr/>
          <p:nvPr/>
        </p:nvSpPr>
        <p:spPr>
          <a:xfrm>
            <a:off x="315050" y="165575"/>
            <a:ext cx="123300" cy="835500"/>
          </a:xfrm>
          <a:prstGeom prst="rect">
            <a:avLst/>
          </a:prstGeom>
          <a:solidFill>
            <a:srgbClr val="CA00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2"/>
          <p:cNvSpPr txBox="1"/>
          <p:nvPr/>
        </p:nvSpPr>
        <p:spPr>
          <a:xfrm>
            <a:off x="489350" y="383225"/>
            <a:ext cx="672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‘Crime’ themed movies tend to have higher ratings than ‘family’ themed movies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2" name="Google Shape;232;p22"/>
          <p:cNvSpPr txBox="1"/>
          <p:nvPr/>
        </p:nvSpPr>
        <p:spPr>
          <a:xfrm>
            <a:off x="1287700" y="3943300"/>
            <a:ext cx="289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Helvetica Neue"/>
                <a:ea typeface="Helvetica Neue"/>
                <a:cs typeface="Helvetica Neue"/>
                <a:sym typeface="Helvetica Neue"/>
              </a:rPr>
              <a:t>Movies with IMDB Rating &gt;= 7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3" name="Google Shape;233;p22"/>
          <p:cNvSpPr txBox="1"/>
          <p:nvPr/>
        </p:nvSpPr>
        <p:spPr>
          <a:xfrm>
            <a:off x="4588050" y="3943300"/>
            <a:ext cx="285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Helvetica Neue"/>
                <a:ea typeface="Helvetica Neue"/>
                <a:cs typeface="Helvetica Neue"/>
                <a:sym typeface="Helvetica Neue"/>
              </a:rPr>
              <a:t>Movies with IMDB Rating &lt;= 5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4" name="Google Shape;23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51850" y="68012"/>
            <a:ext cx="698250" cy="47607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2"/>
          <p:cNvSpPr txBox="1"/>
          <p:nvPr/>
        </p:nvSpPr>
        <p:spPr>
          <a:xfrm>
            <a:off x="8451500" y="4808225"/>
            <a:ext cx="527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10/11</a:t>
            </a:r>
            <a:endParaRPr b="1" i="0" sz="2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3"/>
          <p:cNvSpPr txBox="1"/>
          <p:nvPr/>
        </p:nvSpPr>
        <p:spPr>
          <a:xfrm>
            <a:off x="2242061" y="1283100"/>
            <a:ext cx="4655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i="0" lang="en-GB" sz="3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Thank you for watching!</a:t>
            </a:r>
            <a:endParaRPr i="0" sz="30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41" name="Google Shape;2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1850" y="68012"/>
            <a:ext cx="698250" cy="476076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3"/>
          <p:cNvSpPr txBox="1"/>
          <p:nvPr/>
        </p:nvSpPr>
        <p:spPr>
          <a:xfrm>
            <a:off x="8472050" y="4808225"/>
            <a:ext cx="507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11/11</a:t>
            </a:r>
            <a:endParaRPr b="1" i="0" sz="2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43" name="Google Shape;243;p23"/>
          <p:cNvGrpSpPr/>
          <p:nvPr/>
        </p:nvGrpSpPr>
        <p:grpSpPr>
          <a:xfrm>
            <a:off x="1171150" y="1993000"/>
            <a:ext cx="6725700" cy="1405225"/>
            <a:chOff x="1171150" y="1993000"/>
            <a:chExt cx="6725700" cy="1405225"/>
          </a:xfrm>
        </p:grpSpPr>
        <p:grpSp>
          <p:nvGrpSpPr>
            <p:cNvPr id="244" name="Google Shape;244;p23"/>
            <p:cNvGrpSpPr/>
            <p:nvPr/>
          </p:nvGrpSpPr>
          <p:grpSpPr>
            <a:xfrm>
              <a:off x="1472003" y="2112213"/>
              <a:ext cx="6187835" cy="1286011"/>
              <a:chOff x="1472016" y="2112213"/>
              <a:chExt cx="6187835" cy="1286011"/>
            </a:xfrm>
          </p:grpSpPr>
          <p:pic>
            <p:nvPicPr>
              <p:cNvPr id="245" name="Google Shape;245;p2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472016" y="2112213"/>
                <a:ext cx="1320089" cy="12860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6" name="Google Shape;246;p23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3094595" y="2112213"/>
                <a:ext cx="1320089" cy="12860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7" name="Google Shape;247;p23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4717174" y="2112213"/>
                <a:ext cx="1320089" cy="12860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8" name="Google Shape;248;p23"/>
              <p:cNvPicPr preferRelativeResize="0"/>
              <p:nvPr/>
            </p:nvPicPr>
            <p:blipFill rotWithShape="1">
              <a:blip r:embed="rId7">
                <a:alphaModFix/>
              </a:blip>
              <a:srcRect b="0" l="921" r="0" t="0"/>
              <a:stretch/>
            </p:blipFill>
            <p:spPr>
              <a:xfrm>
                <a:off x="6351975" y="2112250"/>
                <a:ext cx="1307875" cy="12859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49" name="Google Shape;249;p23"/>
            <p:cNvSpPr/>
            <p:nvPr/>
          </p:nvSpPr>
          <p:spPr>
            <a:xfrm>
              <a:off x="1171150" y="1993000"/>
              <a:ext cx="6725700" cy="16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624" y="877075"/>
            <a:ext cx="2551575" cy="25568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460653" y="3756250"/>
            <a:ext cx="4308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15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Average IMDB Score</a:t>
            </a:r>
            <a:endParaRPr b="1" i="0" sz="15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460653" y="720850"/>
            <a:ext cx="4456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15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Top Genres</a:t>
            </a:r>
            <a:endParaRPr b="1" i="0" sz="15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175" y="58862"/>
            <a:ext cx="698250" cy="47607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940947" y="158450"/>
            <a:ext cx="1323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Summary</a:t>
            </a:r>
            <a:endParaRPr b="1" i="0" sz="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5053200" y="458750"/>
            <a:ext cx="24144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9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TV-MA</a:t>
            </a:r>
            <a:endParaRPr b="1" sz="700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Most Popular Film Rating</a:t>
            </a:r>
            <a:endParaRPr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67" name="Google Shape;67;p14"/>
          <p:cNvCxnSpPr/>
          <p:nvPr/>
        </p:nvCxnSpPr>
        <p:spPr>
          <a:xfrm>
            <a:off x="592325" y="4385000"/>
            <a:ext cx="3246600" cy="0"/>
          </a:xfrm>
          <a:prstGeom prst="straightConnector1">
            <a:avLst/>
          </a:prstGeom>
          <a:noFill/>
          <a:ln cap="flat" cmpd="sng" w="28575">
            <a:solidFill>
              <a:srgbClr val="44465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" name="Google Shape;68;p14"/>
          <p:cNvSpPr/>
          <p:nvPr/>
        </p:nvSpPr>
        <p:spPr>
          <a:xfrm>
            <a:off x="592325" y="4269650"/>
            <a:ext cx="30000" cy="230700"/>
          </a:xfrm>
          <a:prstGeom prst="rect">
            <a:avLst/>
          </a:prstGeom>
          <a:solidFill>
            <a:srgbClr val="444654"/>
          </a:solidFill>
          <a:ln cap="flat" cmpd="sng" w="9525">
            <a:solidFill>
              <a:srgbClr val="4446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2367200" y="4146950"/>
            <a:ext cx="57900" cy="476100"/>
          </a:xfrm>
          <a:prstGeom prst="rect">
            <a:avLst/>
          </a:prstGeom>
          <a:solidFill>
            <a:srgbClr val="CA00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383675" y="4546550"/>
            <a:ext cx="447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1.6</a:t>
            </a:r>
            <a:endParaRPr b="1" i="0" sz="13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600278" y="4546550"/>
            <a:ext cx="447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8.9</a:t>
            </a:r>
            <a:endParaRPr b="1" i="0" sz="13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2141750" y="4598850"/>
            <a:ext cx="5088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13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5.93</a:t>
            </a:r>
            <a:endParaRPr b="1" i="0" sz="13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3808925" y="4269650"/>
            <a:ext cx="30000" cy="230700"/>
          </a:xfrm>
          <a:prstGeom prst="rect">
            <a:avLst/>
          </a:prstGeom>
          <a:solidFill>
            <a:srgbClr val="444654"/>
          </a:solidFill>
          <a:ln cap="flat" cmpd="sng" w="9525">
            <a:solidFill>
              <a:srgbClr val="4446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4199975" y="1982825"/>
            <a:ext cx="21207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9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4989</a:t>
            </a:r>
            <a:endParaRPr b="1" sz="700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Number of Directors</a:t>
            </a:r>
            <a:endParaRPr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6477775" y="1982825"/>
            <a:ext cx="23022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9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36415</a:t>
            </a:r>
            <a:endParaRPr b="1" sz="700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Number of Cast</a:t>
            </a:r>
            <a:endParaRPr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5053200" y="3510150"/>
            <a:ext cx="27810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Year</a:t>
            </a:r>
            <a:r>
              <a:rPr b="1" lang="en-GB" sz="25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49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1925</a:t>
            </a:r>
            <a:endParaRPr b="1" sz="700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Oldest Released TV Show</a:t>
            </a:r>
            <a:endParaRPr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1058725" y="404750"/>
            <a:ext cx="853200" cy="24600"/>
          </a:xfrm>
          <a:prstGeom prst="rect">
            <a:avLst/>
          </a:prstGeom>
          <a:solidFill>
            <a:srgbClr val="CA00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 txBox="1"/>
          <p:nvPr/>
        </p:nvSpPr>
        <p:spPr>
          <a:xfrm>
            <a:off x="8551750" y="4808225"/>
            <a:ext cx="42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/11</a:t>
            </a:r>
            <a:endParaRPr b="1" i="0" sz="2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2072722" y="3064075"/>
            <a:ext cx="13233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7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34 others</a:t>
            </a:r>
            <a:endParaRPr b="1" i="0" sz="1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175" y="58862"/>
            <a:ext cx="698250" cy="47607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940947" y="158450"/>
            <a:ext cx="1323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Case</a:t>
            </a:r>
            <a:endParaRPr b="1" i="0" sz="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1058725" y="404750"/>
            <a:ext cx="853200" cy="24600"/>
          </a:xfrm>
          <a:prstGeom prst="rect">
            <a:avLst/>
          </a:prstGeom>
          <a:solidFill>
            <a:srgbClr val="CA00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1747050" y="1603513"/>
            <a:ext cx="5679900" cy="18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If </a:t>
            </a:r>
            <a:r>
              <a:rPr b="1" lang="en-GB" sz="26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Netflix</a:t>
            </a:r>
            <a:r>
              <a:rPr b="1" lang="en-GB" sz="2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consistently hosts high IMDB rating movies/tv-shows on their platform, they are likely to attract more viewers.</a:t>
            </a:r>
            <a:endParaRPr b="1" i="0" sz="26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1640850" y="1188613"/>
            <a:ext cx="43188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500">
                <a:solidFill>
                  <a:srgbClr val="CA001E"/>
                </a:solidFill>
              </a:rPr>
              <a:t>“</a:t>
            </a:r>
            <a:endParaRPr sz="6500">
              <a:solidFill>
                <a:srgbClr val="CA001E"/>
              </a:solidFill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6230700" y="2693388"/>
            <a:ext cx="7698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500">
                <a:solidFill>
                  <a:srgbClr val="CA001E"/>
                </a:solidFill>
              </a:rPr>
              <a:t>”</a:t>
            </a:r>
            <a:endParaRPr sz="6500">
              <a:solidFill>
                <a:srgbClr val="CA001E"/>
              </a:solidFill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8551750" y="4808225"/>
            <a:ext cx="42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/11</a:t>
            </a:r>
            <a:endParaRPr b="1" i="0" sz="2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 rotWithShape="1">
          <a:blip r:embed="rId3">
            <a:alphaModFix/>
          </a:blip>
          <a:srcRect b="0" l="0" r="0" t="1146"/>
          <a:stretch/>
        </p:blipFill>
        <p:spPr>
          <a:xfrm>
            <a:off x="548675" y="1184875"/>
            <a:ext cx="6009502" cy="334584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489350" y="92825"/>
            <a:ext cx="7730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Helvetica Neue"/>
                <a:ea typeface="Helvetica Neue"/>
                <a:cs typeface="Helvetica Neue"/>
                <a:sym typeface="Helvetica Neue"/>
              </a:rPr>
              <a:t>Highest and Lowest Rated Movie Genres by Country</a:t>
            </a:r>
            <a:endParaRPr b="1"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315050" y="165575"/>
            <a:ext cx="123300" cy="835500"/>
          </a:xfrm>
          <a:prstGeom prst="rect">
            <a:avLst/>
          </a:prstGeom>
          <a:solidFill>
            <a:srgbClr val="CA00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 txBox="1"/>
          <p:nvPr/>
        </p:nvSpPr>
        <p:spPr>
          <a:xfrm>
            <a:off x="489350" y="383225"/>
            <a:ext cx="672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Different countries are better at producing movies of certain genres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9" name="Google Shape;9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51850" y="68012"/>
            <a:ext cx="698250" cy="47607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/>
          <p:nvPr/>
        </p:nvSpPr>
        <p:spPr>
          <a:xfrm>
            <a:off x="8522700" y="4808225"/>
            <a:ext cx="527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5/11</a:t>
            </a:r>
            <a:endParaRPr b="1" i="0" sz="2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1" name="Google Shape;101;p16"/>
          <p:cNvSpPr txBox="1"/>
          <p:nvPr/>
        </p:nvSpPr>
        <p:spPr>
          <a:xfrm rot="-5400000">
            <a:off x="900170" y="3811453"/>
            <a:ext cx="7098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Horror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 rot="-5400000">
            <a:off x="1151269" y="3811453"/>
            <a:ext cx="7098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Family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 rot="-5400000">
            <a:off x="1400416" y="3811354"/>
            <a:ext cx="7137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Thriller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 rot="-5400000">
            <a:off x="1635582" y="3811404"/>
            <a:ext cx="7245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Drama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 rot="-5400000">
            <a:off x="2179729" y="3811453"/>
            <a:ext cx="7098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Horror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 rot="-5400000">
            <a:off x="2430829" y="3811453"/>
            <a:ext cx="7098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Thriller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 rot="-5400000">
            <a:off x="2679976" y="3811354"/>
            <a:ext cx="7137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Drama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 rot="-5400000">
            <a:off x="2714300" y="3610550"/>
            <a:ext cx="11262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Biography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 rot="-5400000">
            <a:off x="3489228" y="3811453"/>
            <a:ext cx="7098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Horror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0" name="Google Shape;110;p16"/>
          <p:cNvSpPr txBox="1"/>
          <p:nvPr/>
        </p:nvSpPr>
        <p:spPr>
          <a:xfrm rot="-5400000">
            <a:off x="3740327" y="3811453"/>
            <a:ext cx="7098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Family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1" name="Google Shape;111;p16"/>
          <p:cNvSpPr txBox="1"/>
          <p:nvPr/>
        </p:nvSpPr>
        <p:spPr>
          <a:xfrm rot="-5400000">
            <a:off x="3989475" y="3811354"/>
            <a:ext cx="7137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Sport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 rot="-5400000">
            <a:off x="4224641" y="3811404"/>
            <a:ext cx="7245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Drama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 rot="-5400000">
            <a:off x="4751484" y="3811453"/>
            <a:ext cx="7098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Action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 rot="-5400000">
            <a:off x="5002583" y="3811453"/>
            <a:ext cx="7098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Western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 rot="-5400000">
            <a:off x="5144925" y="3702918"/>
            <a:ext cx="9273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Animation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 rot="-5400000">
            <a:off x="5378596" y="3703099"/>
            <a:ext cx="9411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EFEFE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Biography</a:t>
            </a:r>
            <a:endParaRPr b="1" sz="900">
              <a:solidFill>
                <a:srgbClr val="EFEFE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6558175" y="1857475"/>
            <a:ext cx="2107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Drama </a:t>
            </a:r>
            <a:r>
              <a:rPr lang="en-GB" sz="1100">
                <a:latin typeface="Helvetica Neue"/>
                <a:ea typeface="Helvetica Neue"/>
                <a:cs typeface="Helvetica Neue"/>
                <a:sym typeface="Helvetica Neue"/>
              </a:rPr>
              <a:t>is highest rated in </a:t>
            </a:r>
            <a:r>
              <a:rPr b="1" lang="en-GB" sz="1100">
                <a:latin typeface="Helvetica Neue"/>
                <a:ea typeface="Helvetica Neue"/>
                <a:cs typeface="Helvetica Neue"/>
                <a:sym typeface="Helvetica Neue"/>
              </a:rPr>
              <a:t>Canada and UK</a:t>
            </a:r>
            <a:r>
              <a:rPr lang="en-GB" sz="1100">
                <a:latin typeface="Helvetica Neue"/>
                <a:ea typeface="Helvetica Neue"/>
                <a:cs typeface="Helvetica Neue"/>
                <a:sym typeface="Helvetica Neue"/>
              </a:rPr>
              <a:t> whereas </a:t>
            </a:r>
            <a:r>
              <a:rPr b="1" lang="en-GB" sz="11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Biography</a:t>
            </a:r>
            <a:r>
              <a:rPr lang="en-GB" sz="1100">
                <a:latin typeface="Helvetica Neue"/>
                <a:ea typeface="Helvetica Neue"/>
                <a:cs typeface="Helvetica Neue"/>
                <a:sym typeface="Helvetica Neue"/>
              </a:rPr>
              <a:t> is highest rated in </a:t>
            </a:r>
            <a:r>
              <a:rPr b="1" lang="en-GB" sz="1100">
                <a:latin typeface="Helvetica Neue"/>
                <a:ea typeface="Helvetica Neue"/>
                <a:cs typeface="Helvetica Neue"/>
                <a:sym typeface="Helvetica Neue"/>
              </a:rPr>
              <a:t>US and India</a:t>
            </a:r>
            <a:r>
              <a:rPr lang="en-GB" sz="1100"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1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625" y="1401900"/>
            <a:ext cx="5170451" cy="317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51850" y="68012"/>
            <a:ext cx="698250" cy="47607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/>
        </p:nvSpPr>
        <p:spPr>
          <a:xfrm>
            <a:off x="8551750" y="4808225"/>
            <a:ext cx="42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/11</a:t>
            </a:r>
            <a:endParaRPr b="1" i="0" sz="2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5" name="Google Shape;125;p17"/>
          <p:cNvSpPr txBox="1"/>
          <p:nvPr/>
        </p:nvSpPr>
        <p:spPr>
          <a:xfrm>
            <a:off x="523600" y="130125"/>
            <a:ext cx="7730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Helvetica Neue"/>
                <a:ea typeface="Helvetica Neue"/>
                <a:cs typeface="Helvetica Neue"/>
                <a:sym typeface="Helvetica Neue"/>
              </a:rPr>
              <a:t>Recent years trend for top Film/TV-Show ratings on Netflix</a:t>
            </a:r>
            <a:endParaRPr b="1"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17"/>
          <p:cNvSpPr/>
          <p:nvPr/>
        </p:nvSpPr>
        <p:spPr>
          <a:xfrm>
            <a:off x="349300" y="202875"/>
            <a:ext cx="123300" cy="835500"/>
          </a:xfrm>
          <a:prstGeom prst="rect">
            <a:avLst/>
          </a:prstGeom>
          <a:solidFill>
            <a:srgbClr val="CA00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 txBox="1"/>
          <p:nvPr/>
        </p:nvSpPr>
        <p:spPr>
          <a:xfrm>
            <a:off x="523600" y="420525"/>
            <a:ext cx="672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PG-13 &amp; R content is increasing in recent years while TV-PG is on a decline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28" name="Google Shape;128;p17"/>
          <p:cNvCxnSpPr/>
          <p:nvPr/>
        </p:nvCxnSpPr>
        <p:spPr>
          <a:xfrm>
            <a:off x="6001589" y="1751825"/>
            <a:ext cx="393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" name="Google Shape;129;p17"/>
          <p:cNvSpPr txBox="1"/>
          <p:nvPr/>
        </p:nvSpPr>
        <p:spPr>
          <a:xfrm>
            <a:off x="6394597" y="1610048"/>
            <a:ext cx="192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/>
              <a:t>IMDB Rating: </a:t>
            </a:r>
            <a:r>
              <a:rPr b="1" lang="en-GB" sz="800">
                <a:solidFill>
                  <a:srgbClr val="CA001E"/>
                </a:solidFill>
              </a:rPr>
              <a:t>6.17</a:t>
            </a:r>
            <a:endParaRPr b="1" sz="800">
              <a:solidFill>
                <a:srgbClr val="CA001E"/>
              </a:solidFill>
            </a:endParaRPr>
          </a:p>
        </p:txBody>
      </p:sp>
      <p:cxnSp>
        <p:nvCxnSpPr>
          <p:cNvPr id="130" name="Google Shape;130;p17"/>
          <p:cNvCxnSpPr/>
          <p:nvPr/>
        </p:nvCxnSpPr>
        <p:spPr>
          <a:xfrm>
            <a:off x="6001589" y="1916268"/>
            <a:ext cx="393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Google Shape;131;p17"/>
          <p:cNvSpPr txBox="1"/>
          <p:nvPr/>
        </p:nvSpPr>
        <p:spPr>
          <a:xfrm>
            <a:off x="6394597" y="1774494"/>
            <a:ext cx="192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/>
              <a:t>IMDB Rating: </a:t>
            </a:r>
            <a:r>
              <a:rPr b="1" lang="en-GB" sz="800">
                <a:solidFill>
                  <a:srgbClr val="CA001E"/>
                </a:solidFill>
              </a:rPr>
              <a:t>6.01</a:t>
            </a:r>
            <a:endParaRPr b="1" sz="800">
              <a:solidFill>
                <a:srgbClr val="CA001E"/>
              </a:solidFill>
            </a:endParaRPr>
          </a:p>
        </p:txBody>
      </p:sp>
      <p:cxnSp>
        <p:nvCxnSpPr>
          <p:cNvPr id="132" name="Google Shape;132;p17"/>
          <p:cNvCxnSpPr/>
          <p:nvPr/>
        </p:nvCxnSpPr>
        <p:spPr>
          <a:xfrm>
            <a:off x="6001589" y="2080710"/>
            <a:ext cx="393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" name="Google Shape;133;p17"/>
          <p:cNvSpPr txBox="1"/>
          <p:nvPr/>
        </p:nvSpPr>
        <p:spPr>
          <a:xfrm>
            <a:off x="6394597" y="1938940"/>
            <a:ext cx="192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/>
              <a:t>IMDB Rating: </a:t>
            </a:r>
            <a:r>
              <a:rPr b="1" lang="en-GB" sz="800">
                <a:solidFill>
                  <a:srgbClr val="CA001E"/>
                </a:solidFill>
              </a:rPr>
              <a:t>6.04</a:t>
            </a:r>
            <a:endParaRPr b="1" sz="800">
              <a:solidFill>
                <a:srgbClr val="CA001E"/>
              </a:solidFill>
            </a:endParaRPr>
          </a:p>
        </p:txBody>
      </p:sp>
      <p:cxnSp>
        <p:nvCxnSpPr>
          <p:cNvPr id="134" name="Google Shape;134;p17"/>
          <p:cNvCxnSpPr/>
          <p:nvPr/>
        </p:nvCxnSpPr>
        <p:spPr>
          <a:xfrm>
            <a:off x="6001589" y="2220890"/>
            <a:ext cx="393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5" name="Google Shape;135;p17"/>
          <p:cNvSpPr txBox="1"/>
          <p:nvPr/>
        </p:nvSpPr>
        <p:spPr>
          <a:xfrm>
            <a:off x="6394597" y="2080722"/>
            <a:ext cx="192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/>
              <a:t>IMDB Rating: 5.75</a:t>
            </a:r>
            <a:endParaRPr b="1" sz="800"/>
          </a:p>
        </p:txBody>
      </p:sp>
      <p:cxnSp>
        <p:nvCxnSpPr>
          <p:cNvPr id="136" name="Google Shape;136;p17"/>
          <p:cNvCxnSpPr/>
          <p:nvPr/>
        </p:nvCxnSpPr>
        <p:spPr>
          <a:xfrm>
            <a:off x="6001589" y="2385321"/>
            <a:ext cx="393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17"/>
          <p:cNvSpPr txBox="1"/>
          <p:nvPr/>
        </p:nvSpPr>
        <p:spPr>
          <a:xfrm>
            <a:off x="6394597" y="2243557"/>
            <a:ext cx="1927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/>
              <a:t>IMDB Rating: 6.06</a:t>
            </a:r>
            <a:endParaRPr b="1" sz="800"/>
          </a:p>
        </p:txBody>
      </p:sp>
      <p:sp>
        <p:nvSpPr>
          <p:cNvPr id="138" name="Google Shape;138;p17"/>
          <p:cNvSpPr txBox="1"/>
          <p:nvPr/>
        </p:nvSpPr>
        <p:spPr>
          <a:xfrm>
            <a:off x="6083800" y="3114700"/>
            <a:ext cx="2107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Netflix is on the right path. </a:t>
            </a:r>
            <a:r>
              <a:rPr lang="en-GB" sz="1100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They are increasing high IMDB Rating content over the years.</a:t>
            </a:r>
            <a:endParaRPr sz="1100"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371" y="2571746"/>
            <a:ext cx="3838525" cy="245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8"/>
          <p:cNvSpPr txBox="1"/>
          <p:nvPr/>
        </p:nvSpPr>
        <p:spPr>
          <a:xfrm>
            <a:off x="3791499" y="3519388"/>
            <a:ext cx="983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Total Countries: 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121</a:t>
            </a:r>
            <a:endParaRPr b="1" i="0" sz="6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45" name="Google Shape;145;p18"/>
          <p:cNvGrpSpPr/>
          <p:nvPr/>
        </p:nvGrpSpPr>
        <p:grpSpPr>
          <a:xfrm>
            <a:off x="414020" y="637775"/>
            <a:ext cx="4525833" cy="687427"/>
            <a:chOff x="8079835" y="2265889"/>
            <a:chExt cx="4525833" cy="687427"/>
          </a:xfrm>
        </p:grpSpPr>
        <p:sp>
          <p:nvSpPr>
            <p:cNvPr id="146" name="Google Shape;146;p18"/>
            <p:cNvSpPr txBox="1"/>
            <p:nvPr/>
          </p:nvSpPr>
          <p:spPr>
            <a:xfrm>
              <a:off x="8149468" y="2265889"/>
              <a:ext cx="44562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lang="en-GB" sz="15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Movie and TV Show distribution</a:t>
              </a:r>
              <a:endParaRPr b="1" i="0" sz="15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7" name="Google Shape;147;p18"/>
            <p:cNvSpPr txBox="1"/>
            <p:nvPr/>
          </p:nvSpPr>
          <p:spPr>
            <a:xfrm>
              <a:off x="8079835" y="2645515"/>
              <a:ext cx="2253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p18"/>
          <p:cNvSpPr txBox="1"/>
          <p:nvPr/>
        </p:nvSpPr>
        <p:spPr>
          <a:xfrm>
            <a:off x="6287575" y="534950"/>
            <a:ext cx="23718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9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98</a:t>
            </a:r>
            <a:r>
              <a:rPr b="1" lang="en-GB" sz="25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17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Minutes</a:t>
            </a:r>
            <a:endParaRPr b="1" sz="1700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Average Movie Duration</a:t>
            </a:r>
            <a:endParaRPr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9" name="Google Shape;14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650" y="960875"/>
            <a:ext cx="4316950" cy="1152637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 txBox="1"/>
          <p:nvPr/>
        </p:nvSpPr>
        <p:spPr>
          <a:xfrm>
            <a:off x="6310225" y="1959800"/>
            <a:ext cx="23265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9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r>
              <a:rPr b="1" lang="en-GB" sz="25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17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Season</a:t>
            </a:r>
            <a:endParaRPr b="1" sz="1700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Average TV Show Duration</a:t>
            </a:r>
            <a:endParaRPr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1" name="Google Shape;151;p18"/>
          <p:cNvSpPr txBox="1"/>
          <p:nvPr/>
        </p:nvSpPr>
        <p:spPr>
          <a:xfrm>
            <a:off x="483650" y="2256475"/>
            <a:ext cx="28563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Grey's Anatomy </a:t>
            </a:r>
            <a:endParaRPr b="1" sz="1700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Longest TV Show</a:t>
            </a:r>
            <a:endParaRPr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2" name="Google Shape;15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175" y="58862"/>
            <a:ext cx="698250" cy="47607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8"/>
          <p:cNvSpPr txBox="1"/>
          <p:nvPr/>
        </p:nvSpPr>
        <p:spPr>
          <a:xfrm>
            <a:off x="940947" y="158450"/>
            <a:ext cx="1323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Summary</a:t>
            </a:r>
            <a:endParaRPr b="1" i="0" sz="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4" name="Google Shape;154;p18"/>
          <p:cNvSpPr/>
          <p:nvPr/>
        </p:nvSpPr>
        <p:spPr>
          <a:xfrm>
            <a:off x="1058725" y="404750"/>
            <a:ext cx="853200" cy="24600"/>
          </a:xfrm>
          <a:prstGeom prst="rect">
            <a:avLst/>
          </a:prstGeom>
          <a:solidFill>
            <a:srgbClr val="CA00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/>
        </p:nvSpPr>
        <p:spPr>
          <a:xfrm>
            <a:off x="8551750" y="4808225"/>
            <a:ext cx="42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2/11</a:t>
            </a:r>
            <a:endParaRPr b="1" i="0" sz="2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1850" y="68012"/>
            <a:ext cx="698250" cy="47607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 txBox="1"/>
          <p:nvPr/>
        </p:nvSpPr>
        <p:spPr>
          <a:xfrm>
            <a:off x="8551750" y="4808225"/>
            <a:ext cx="42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7/11</a:t>
            </a:r>
            <a:endParaRPr b="1" i="0" sz="2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503050" y="109575"/>
            <a:ext cx="7730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Helvetica Neue"/>
                <a:ea typeface="Helvetica Neue"/>
                <a:cs typeface="Helvetica Neue"/>
                <a:sym typeface="Helvetica Neue"/>
              </a:rPr>
              <a:t>Recent years trend for top genres on Netflix</a:t>
            </a:r>
            <a:endParaRPr b="1"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328750" y="182325"/>
            <a:ext cx="123300" cy="835500"/>
          </a:xfrm>
          <a:prstGeom prst="rect">
            <a:avLst/>
          </a:prstGeom>
          <a:solidFill>
            <a:srgbClr val="CA00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503050" y="399975"/>
            <a:ext cx="672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International Movies, Drama and Comedy are among the popular genres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5" name="Google Shape;16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0824" y="1370720"/>
            <a:ext cx="5505404" cy="29774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19"/>
          <p:cNvCxnSpPr/>
          <p:nvPr/>
        </p:nvCxnSpPr>
        <p:spPr>
          <a:xfrm>
            <a:off x="6333640" y="1780195"/>
            <a:ext cx="36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" name="Google Shape;167;p19"/>
          <p:cNvSpPr txBox="1"/>
          <p:nvPr/>
        </p:nvSpPr>
        <p:spPr>
          <a:xfrm>
            <a:off x="6702345" y="1639040"/>
            <a:ext cx="1530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/>
              <a:t>IMDB Rating: </a:t>
            </a:r>
            <a:r>
              <a:rPr b="1" lang="en-GB" sz="800">
                <a:solidFill>
                  <a:srgbClr val="CA001E"/>
                </a:solidFill>
              </a:rPr>
              <a:t>6.07</a:t>
            </a:r>
            <a:endParaRPr b="1" sz="800">
              <a:solidFill>
                <a:srgbClr val="CA001E"/>
              </a:solidFill>
            </a:endParaRPr>
          </a:p>
        </p:txBody>
      </p:sp>
      <p:cxnSp>
        <p:nvCxnSpPr>
          <p:cNvPr id="168" name="Google Shape;168;p19"/>
          <p:cNvCxnSpPr/>
          <p:nvPr/>
        </p:nvCxnSpPr>
        <p:spPr>
          <a:xfrm>
            <a:off x="6333640" y="1952950"/>
            <a:ext cx="36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Google Shape;169;p19"/>
          <p:cNvSpPr txBox="1"/>
          <p:nvPr/>
        </p:nvSpPr>
        <p:spPr>
          <a:xfrm>
            <a:off x="6702345" y="1811795"/>
            <a:ext cx="1530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/>
              <a:t>IMDB Rating: </a:t>
            </a:r>
            <a:r>
              <a:rPr b="1" lang="en-GB" sz="800">
                <a:solidFill>
                  <a:srgbClr val="CA001E"/>
                </a:solidFill>
              </a:rPr>
              <a:t>6.23</a:t>
            </a:r>
            <a:endParaRPr b="1" sz="800">
              <a:solidFill>
                <a:srgbClr val="CA001E"/>
              </a:solidFill>
            </a:endParaRPr>
          </a:p>
        </p:txBody>
      </p:sp>
      <p:cxnSp>
        <p:nvCxnSpPr>
          <p:cNvPr id="170" name="Google Shape;170;p19"/>
          <p:cNvCxnSpPr/>
          <p:nvPr/>
        </p:nvCxnSpPr>
        <p:spPr>
          <a:xfrm>
            <a:off x="6333640" y="2125706"/>
            <a:ext cx="36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19"/>
          <p:cNvSpPr txBox="1"/>
          <p:nvPr/>
        </p:nvSpPr>
        <p:spPr>
          <a:xfrm>
            <a:off x="6702345" y="1971800"/>
            <a:ext cx="1530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/>
              <a:t>IMDB Rating: </a:t>
            </a:r>
            <a:r>
              <a:rPr b="1" lang="en-GB" sz="800">
                <a:solidFill>
                  <a:srgbClr val="CA001E"/>
                </a:solidFill>
              </a:rPr>
              <a:t>5.89</a:t>
            </a:r>
            <a:endParaRPr b="1" sz="800">
              <a:solidFill>
                <a:srgbClr val="CA001E"/>
              </a:solidFill>
            </a:endParaRPr>
          </a:p>
        </p:txBody>
      </p:sp>
      <p:cxnSp>
        <p:nvCxnSpPr>
          <p:cNvPr id="172" name="Google Shape;172;p19"/>
          <p:cNvCxnSpPr/>
          <p:nvPr/>
        </p:nvCxnSpPr>
        <p:spPr>
          <a:xfrm>
            <a:off x="6333640" y="2272973"/>
            <a:ext cx="36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19"/>
          <p:cNvSpPr txBox="1"/>
          <p:nvPr/>
        </p:nvSpPr>
        <p:spPr>
          <a:xfrm>
            <a:off x="6702345" y="2131816"/>
            <a:ext cx="1530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/>
              <a:t>IMDB Rating: 5.87</a:t>
            </a:r>
            <a:endParaRPr b="1" sz="800"/>
          </a:p>
        </p:txBody>
      </p:sp>
      <p:cxnSp>
        <p:nvCxnSpPr>
          <p:cNvPr id="174" name="Google Shape;174;p19"/>
          <p:cNvCxnSpPr/>
          <p:nvPr/>
        </p:nvCxnSpPr>
        <p:spPr>
          <a:xfrm>
            <a:off x="6333640" y="2445716"/>
            <a:ext cx="36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" name="Google Shape;175;p19"/>
          <p:cNvSpPr txBox="1"/>
          <p:nvPr/>
        </p:nvSpPr>
        <p:spPr>
          <a:xfrm>
            <a:off x="6702345" y="2304560"/>
            <a:ext cx="1530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/>
              <a:t>IMDB Rating: 5.92</a:t>
            </a:r>
            <a:endParaRPr b="1" sz="800"/>
          </a:p>
        </p:txBody>
      </p:sp>
      <p:sp>
        <p:nvSpPr>
          <p:cNvPr id="176" name="Google Shape;176;p19"/>
          <p:cNvSpPr txBox="1"/>
          <p:nvPr/>
        </p:nvSpPr>
        <p:spPr>
          <a:xfrm>
            <a:off x="6126000" y="3111250"/>
            <a:ext cx="2107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Netflix</a:t>
            </a:r>
            <a:r>
              <a:rPr b="1" lang="en-GB" sz="11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is on the</a:t>
            </a:r>
            <a:r>
              <a:rPr b="1" lang="en-GB" sz="11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right path. </a:t>
            </a:r>
            <a:r>
              <a:rPr lang="en-GB" sz="1100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They are increasing high IMDB Rating genre content over the years.</a:t>
            </a:r>
            <a:endParaRPr sz="1100"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075" y="1079450"/>
            <a:ext cx="4912668" cy="353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0"/>
          <p:cNvSpPr txBox="1"/>
          <p:nvPr/>
        </p:nvSpPr>
        <p:spPr>
          <a:xfrm>
            <a:off x="496200" y="102725"/>
            <a:ext cx="7730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Helvetica Neue"/>
                <a:ea typeface="Helvetica Neue"/>
                <a:cs typeface="Helvetica Neue"/>
                <a:sym typeface="Helvetica Neue"/>
              </a:rPr>
              <a:t>Relation between Movie Duration and Rating across top 3 countries</a:t>
            </a:r>
            <a:endParaRPr b="1"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3" name="Google Shape;183;p20"/>
          <p:cNvSpPr/>
          <p:nvPr/>
        </p:nvSpPr>
        <p:spPr>
          <a:xfrm>
            <a:off x="321900" y="175475"/>
            <a:ext cx="123300" cy="835500"/>
          </a:xfrm>
          <a:prstGeom prst="rect">
            <a:avLst/>
          </a:prstGeom>
          <a:solidFill>
            <a:srgbClr val="CA00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0"/>
          <p:cNvSpPr txBox="1"/>
          <p:nvPr/>
        </p:nvSpPr>
        <p:spPr>
          <a:xfrm>
            <a:off x="496200" y="393125"/>
            <a:ext cx="672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Movie d</a:t>
            </a: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uration tend to correlate positively with IMDB movie ratings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5" name="Google Shape;18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51850" y="68012"/>
            <a:ext cx="698250" cy="476076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0"/>
          <p:cNvSpPr txBox="1"/>
          <p:nvPr/>
        </p:nvSpPr>
        <p:spPr>
          <a:xfrm>
            <a:off x="8551750" y="4808225"/>
            <a:ext cx="42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/11</a:t>
            </a:r>
            <a:endParaRPr b="1" i="0" sz="2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87" name="Google Shape;187;p20"/>
          <p:cNvCxnSpPr/>
          <p:nvPr/>
        </p:nvCxnSpPr>
        <p:spPr>
          <a:xfrm rot="10800000">
            <a:off x="3761148" y="2837175"/>
            <a:ext cx="856800" cy="452100"/>
          </a:xfrm>
          <a:prstGeom prst="straightConnector1">
            <a:avLst/>
          </a:prstGeom>
          <a:noFill/>
          <a:ln cap="flat" cmpd="sng" w="19050">
            <a:solidFill>
              <a:srgbClr val="CA001E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" name="Google Shape;188;p20"/>
          <p:cNvSpPr txBox="1"/>
          <p:nvPr/>
        </p:nvSpPr>
        <p:spPr>
          <a:xfrm>
            <a:off x="4437430" y="3227574"/>
            <a:ext cx="3336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CA001E"/>
                </a:solidFill>
              </a:rPr>
              <a:t>Mean Duration and Mean </a:t>
            </a:r>
            <a:r>
              <a:rPr b="1" lang="en-GB" sz="1000">
                <a:solidFill>
                  <a:srgbClr val="CA001E"/>
                </a:solidFill>
              </a:rPr>
              <a:t>IMDB</a:t>
            </a:r>
            <a:r>
              <a:rPr b="1" lang="en-GB" sz="1000">
                <a:solidFill>
                  <a:srgbClr val="CA001E"/>
                </a:solidFill>
              </a:rPr>
              <a:t> Rating</a:t>
            </a:r>
            <a:endParaRPr b="1" sz="1000">
              <a:solidFill>
                <a:srgbClr val="CA001E"/>
              </a:solidFill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6285725" y="1614800"/>
            <a:ext cx="2107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Longer Duration Movies </a:t>
            </a:r>
            <a:r>
              <a:rPr lang="en-GB" sz="1100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tend to get </a:t>
            </a:r>
            <a:r>
              <a:rPr b="1" lang="en-GB" sz="1100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higher IMDB Rating.</a:t>
            </a:r>
            <a:endParaRPr sz="1100"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225" y="1004925"/>
            <a:ext cx="3318978" cy="3593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1"/>
          <p:cNvPicPr preferRelativeResize="0"/>
          <p:nvPr/>
        </p:nvPicPr>
        <p:blipFill rotWithShape="1">
          <a:blip r:embed="rId4">
            <a:alphaModFix/>
          </a:blip>
          <a:srcRect b="64688" l="0" r="0" t="0"/>
          <a:stretch/>
        </p:blipFill>
        <p:spPr>
          <a:xfrm>
            <a:off x="5581856" y="1175533"/>
            <a:ext cx="2407790" cy="842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1"/>
          <p:cNvPicPr preferRelativeResize="0"/>
          <p:nvPr/>
        </p:nvPicPr>
        <p:blipFill rotWithShape="1">
          <a:blip r:embed="rId4">
            <a:alphaModFix/>
          </a:blip>
          <a:srcRect b="34977" l="0" r="0" t="35079"/>
          <a:stretch/>
        </p:blipFill>
        <p:spPr>
          <a:xfrm>
            <a:off x="5581856" y="2333337"/>
            <a:ext cx="2407790" cy="714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1"/>
          <p:cNvPicPr preferRelativeResize="0"/>
          <p:nvPr/>
        </p:nvPicPr>
        <p:blipFill rotWithShape="1">
          <a:blip r:embed="rId4">
            <a:alphaModFix/>
          </a:blip>
          <a:srcRect b="0" l="0" r="0" t="64688"/>
          <a:stretch/>
        </p:blipFill>
        <p:spPr>
          <a:xfrm>
            <a:off x="5581856" y="3363071"/>
            <a:ext cx="2407790" cy="842622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1"/>
          <p:cNvSpPr txBox="1"/>
          <p:nvPr/>
        </p:nvSpPr>
        <p:spPr>
          <a:xfrm>
            <a:off x="5618363" y="1280601"/>
            <a:ext cx="2205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Samuel L Jackson</a:t>
            </a:r>
            <a:endParaRPr b="1" sz="7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9" name="Google Shape;199;p21"/>
          <p:cNvSpPr txBox="1"/>
          <p:nvPr/>
        </p:nvSpPr>
        <p:spPr>
          <a:xfrm>
            <a:off x="5618363" y="1522475"/>
            <a:ext cx="2205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Michael Madsen</a:t>
            </a:r>
            <a:endParaRPr b="1" sz="7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0" name="Google Shape;200;p21"/>
          <p:cNvSpPr txBox="1"/>
          <p:nvPr/>
        </p:nvSpPr>
        <p:spPr>
          <a:xfrm>
            <a:off x="5618363" y="1758244"/>
            <a:ext cx="2205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Uma Thurman</a:t>
            </a:r>
            <a:endParaRPr b="1" sz="7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" name="Google Shape;201;p21"/>
          <p:cNvSpPr txBox="1"/>
          <p:nvPr/>
        </p:nvSpPr>
        <p:spPr>
          <a:xfrm>
            <a:off x="5618363" y="2321830"/>
            <a:ext cx="2205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Harrison Ford</a:t>
            </a:r>
            <a:endParaRPr b="1" sz="7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2" name="Google Shape;202;p21"/>
          <p:cNvSpPr txBox="1"/>
          <p:nvPr/>
        </p:nvSpPr>
        <p:spPr>
          <a:xfrm>
            <a:off x="5618363" y="2563704"/>
            <a:ext cx="2205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Karen Allen</a:t>
            </a:r>
            <a:endParaRPr b="1" sz="7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3" name="Google Shape;203;p21"/>
          <p:cNvSpPr txBox="1"/>
          <p:nvPr/>
        </p:nvSpPr>
        <p:spPr>
          <a:xfrm>
            <a:off x="5618363" y="2799472"/>
            <a:ext cx="2205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Denholm Elliott</a:t>
            </a:r>
            <a:endParaRPr b="1" sz="7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4" name="Google Shape;204;p21"/>
          <p:cNvSpPr txBox="1"/>
          <p:nvPr/>
        </p:nvSpPr>
        <p:spPr>
          <a:xfrm>
            <a:off x="5618363" y="3352915"/>
            <a:ext cx="2205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Robert De Niro</a:t>
            </a:r>
            <a:endParaRPr b="1" sz="7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" name="Google Shape;205;p21"/>
          <p:cNvSpPr txBox="1"/>
          <p:nvPr/>
        </p:nvSpPr>
        <p:spPr>
          <a:xfrm>
            <a:off x="5618363" y="3594788"/>
            <a:ext cx="2205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Harvey Keitel</a:t>
            </a:r>
            <a:endParaRPr b="1" sz="7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6" name="Google Shape;206;p21"/>
          <p:cNvSpPr txBox="1"/>
          <p:nvPr/>
        </p:nvSpPr>
        <p:spPr>
          <a:xfrm>
            <a:off x="5618363" y="3830557"/>
            <a:ext cx="2205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Leonardo DiCaprio</a:t>
            </a:r>
            <a:endParaRPr b="1" sz="7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7" name="Google Shape;207;p21"/>
          <p:cNvPicPr preferRelativeResize="0"/>
          <p:nvPr/>
        </p:nvPicPr>
        <p:blipFill rotWithShape="1">
          <a:blip r:embed="rId5">
            <a:alphaModFix/>
          </a:blip>
          <a:srcRect b="0" l="20506" r="16533" t="3166"/>
          <a:stretch/>
        </p:blipFill>
        <p:spPr>
          <a:xfrm>
            <a:off x="2836722" y="2523507"/>
            <a:ext cx="1185252" cy="179109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1"/>
          <p:cNvSpPr txBox="1"/>
          <p:nvPr/>
        </p:nvSpPr>
        <p:spPr>
          <a:xfrm>
            <a:off x="5383269" y="822475"/>
            <a:ext cx="272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Helvetica Neue"/>
                <a:ea typeface="Helvetica Neue"/>
                <a:cs typeface="Helvetica Neue"/>
                <a:sym typeface="Helvetica Neue"/>
              </a:rPr>
              <a:t>Director’s Top Favorite Cast</a:t>
            </a:r>
            <a:endParaRPr b="1"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9" name="Google Shape;209;p21"/>
          <p:cNvSpPr txBox="1"/>
          <p:nvPr/>
        </p:nvSpPr>
        <p:spPr>
          <a:xfrm>
            <a:off x="4843151" y="1409294"/>
            <a:ext cx="978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Helvetica Neue"/>
                <a:ea typeface="Helvetica Neue"/>
                <a:cs typeface="Helvetica Neue"/>
                <a:sym typeface="Helvetica Neue"/>
              </a:rPr>
              <a:t>Martin Scorsese</a:t>
            </a:r>
            <a:endParaRPr b="1" sz="1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0" name="Google Shape;210;p21"/>
          <p:cNvSpPr txBox="1"/>
          <p:nvPr/>
        </p:nvSpPr>
        <p:spPr>
          <a:xfrm>
            <a:off x="4843151" y="2475959"/>
            <a:ext cx="978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Helvetica Neue"/>
                <a:ea typeface="Helvetica Neue"/>
                <a:cs typeface="Helvetica Neue"/>
                <a:sym typeface="Helvetica Neue"/>
              </a:rPr>
              <a:t>Steven</a:t>
            </a:r>
            <a:endParaRPr b="1" sz="1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Helvetica Neue"/>
                <a:ea typeface="Helvetica Neue"/>
                <a:cs typeface="Helvetica Neue"/>
                <a:sym typeface="Helvetica Neue"/>
              </a:rPr>
              <a:t>Spielberg</a:t>
            </a:r>
            <a:endParaRPr b="1" sz="1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1" name="Google Shape;211;p21"/>
          <p:cNvSpPr txBox="1"/>
          <p:nvPr/>
        </p:nvSpPr>
        <p:spPr>
          <a:xfrm>
            <a:off x="4843151" y="3502404"/>
            <a:ext cx="978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Helvetica Neue"/>
                <a:ea typeface="Helvetica Neue"/>
                <a:cs typeface="Helvetica Neue"/>
                <a:sym typeface="Helvetica Neue"/>
              </a:rPr>
              <a:t>Quentin</a:t>
            </a:r>
            <a:endParaRPr b="1" sz="10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Helvetica Neue"/>
                <a:ea typeface="Helvetica Neue"/>
                <a:cs typeface="Helvetica Neue"/>
                <a:sym typeface="Helvetica Neue"/>
              </a:rPr>
              <a:t>Tarantino</a:t>
            </a:r>
            <a:endParaRPr b="1" sz="1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2" name="Google Shape;212;p21"/>
          <p:cNvSpPr txBox="1"/>
          <p:nvPr/>
        </p:nvSpPr>
        <p:spPr>
          <a:xfrm>
            <a:off x="1771479" y="817663"/>
            <a:ext cx="272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Helvetica Neue"/>
                <a:ea typeface="Helvetica Neue"/>
                <a:cs typeface="Helvetica Neue"/>
                <a:sym typeface="Helvetica Neue"/>
              </a:rPr>
              <a:t>Top 15 Directors</a:t>
            </a:r>
            <a:endParaRPr b="1"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3" name="Google Shape;213;p21"/>
          <p:cNvSpPr txBox="1"/>
          <p:nvPr/>
        </p:nvSpPr>
        <p:spPr>
          <a:xfrm>
            <a:off x="489350" y="92825"/>
            <a:ext cx="7730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Helvetica Neue"/>
                <a:ea typeface="Helvetica Neue"/>
                <a:cs typeface="Helvetica Neue"/>
                <a:sym typeface="Helvetica Neue"/>
              </a:rPr>
              <a:t>Most appearing directors and their performance</a:t>
            </a:r>
            <a:endParaRPr b="1"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315050" y="165575"/>
            <a:ext cx="123300" cy="835500"/>
          </a:xfrm>
          <a:prstGeom prst="rect">
            <a:avLst/>
          </a:prstGeom>
          <a:solidFill>
            <a:srgbClr val="CA00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"/>
          <p:cNvSpPr txBox="1"/>
          <p:nvPr/>
        </p:nvSpPr>
        <p:spPr>
          <a:xfrm>
            <a:off x="489350" y="383225"/>
            <a:ext cx="672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Helvetica Neue"/>
                <a:ea typeface="Helvetica Neue"/>
                <a:cs typeface="Helvetica Neue"/>
                <a:sym typeface="Helvetica Neue"/>
              </a:rPr>
              <a:t>Some less frequent directors give higher rating content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6" name="Google Shape;21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51850" y="68012"/>
            <a:ext cx="698250" cy="47607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1"/>
          <p:cNvSpPr txBox="1"/>
          <p:nvPr/>
        </p:nvSpPr>
        <p:spPr>
          <a:xfrm>
            <a:off x="8551750" y="4808225"/>
            <a:ext cx="42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</a:t>
            </a:r>
            <a:r>
              <a:rPr b="1" lang="en-GB" sz="8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/11</a:t>
            </a:r>
            <a:endParaRPr b="1" i="0" sz="200" u="none" cap="none" strike="noStrike">
              <a:solidFill>
                <a:srgbClr val="CA001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8" name="Google Shape;218;p21"/>
          <p:cNvSpPr txBox="1"/>
          <p:nvPr/>
        </p:nvSpPr>
        <p:spPr>
          <a:xfrm>
            <a:off x="3162990" y="4103210"/>
            <a:ext cx="810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Martin Scorsese</a:t>
            </a:r>
            <a:endParaRPr sz="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9" name="Google Shape;219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47413" y="4165415"/>
            <a:ext cx="2442234" cy="312342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1"/>
          <p:cNvSpPr txBox="1"/>
          <p:nvPr/>
        </p:nvSpPr>
        <p:spPr>
          <a:xfrm>
            <a:off x="872075" y="4597775"/>
            <a:ext cx="7206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CA00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Netflix </a:t>
            </a:r>
            <a:r>
              <a:rPr lang="en-GB" sz="1100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should bring more content in USA from </a:t>
            </a:r>
            <a:r>
              <a:rPr b="1" lang="en-GB" sz="1100">
                <a:solidFill>
                  <a:srgbClr val="39353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Martin Scorsese, Steven Spielberg and Quentin Tarantino.</a:t>
            </a:r>
            <a:endParaRPr sz="1100">
              <a:solidFill>
                <a:srgbClr val="39353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1" name="Google Shape;221;p21"/>
          <p:cNvSpPr txBox="1"/>
          <p:nvPr/>
        </p:nvSpPr>
        <p:spPr>
          <a:xfrm>
            <a:off x="34250" y="4881900"/>
            <a:ext cx="1006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/>
              <a:t>Pic Credits: </a:t>
            </a:r>
            <a:r>
              <a:rPr lang="en-GB" sz="600" u="sng">
                <a:solidFill>
                  <a:schemeClr val="hlink"/>
                </a:solidFill>
                <a:hlinkClick r:id="rId8"/>
              </a:rPr>
              <a:t>Link</a:t>
            </a:r>
            <a:endParaRPr sz="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